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57" r:id="rId7"/>
    <p:sldId id="259" r:id="rId8"/>
    <p:sldId id="263" r:id="rId9"/>
    <p:sldId id="262" r:id="rId10"/>
    <p:sldId id="260" r:id="rId11"/>
    <p:sldId id="261" r:id="rId12"/>
    <p:sldId id="264" r:id="rId13"/>
  </p:sldIdLst>
  <p:sldSz cx="12192000" cy="6858000"/>
  <p:notesSz cx="9926638" cy="143557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5291" autoAdjust="0"/>
  </p:normalViewPr>
  <p:slideViewPr>
    <p:cSldViewPr snapToGrid="0">
      <p:cViewPr>
        <p:scale>
          <a:sx n="110" d="100"/>
          <a:sy n="110" d="100"/>
        </p:scale>
        <p:origin x="-538" y="-8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un Manuel (ASG)" userId="S::manuel.braun@autefa.com::b868ffb3-85e9-4a7b-9e48-25d901738fd0" providerId="AD" clId="Web-{FA3F066A-198D-46B3-8D04-AD3A1FE7192A}"/>
    <pc:docChg chg="modSld">
      <pc:chgData name="Braun Manuel (ASG)" userId="S::manuel.braun@autefa.com::b868ffb3-85e9-4a7b-9e48-25d901738fd0" providerId="AD" clId="Web-{FA3F066A-198D-46B3-8D04-AD3A1FE7192A}" dt="2018-10-16T13:44:22.482" v="2" actId="1076"/>
      <pc:docMkLst>
        <pc:docMk/>
      </pc:docMkLst>
      <pc:sldChg chg="addSp modSp">
        <pc:chgData name="Braun Manuel (ASG)" userId="S::manuel.braun@autefa.com::b868ffb3-85e9-4a7b-9e48-25d901738fd0" providerId="AD" clId="Web-{FA3F066A-198D-46B3-8D04-AD3A1FE7192A}" dt="2018-10-16T13:44:22.482" v="2" actId="1076"/>
        <pc:sldMkLst>
          <pc:docMk/>
          <pc:sldMk cId="282289692" sldId="259"/>
        </pc:sldMkLst>
        <pc:spChg chg="add mod">
          <ac:chgData name="Braun Manuel (ASG)" userId="S::manuel.braun@autefa.com::b868ffb3-85e9-4a7b-9e48-25d901738fd0" providerId="AD" clId="Web-{FA3F066A-198D-46B3-8D04-AD3A1FE7192A}" dt="2018-10-16T13:44:20.279" v="1"/>
          <ac:spMkLst>
            <pc:docMk/>
            <pc:sldMk cId="282289692" sldId="259"/>
            <ac:spMk id="6" creationId="{3C5C5011-8E3C-42C3-A141-79C1B3BE9175}"/>
          </ac:spMkLst>
        </pc:spChg>
        <pc:spChg chg="mod">
          <ac:chgData name="Braun Manuel (ASG)" userId="S::manuel.braun@autefa.com::b868ffb3-85e9-4a7b-9e48-25d901738fd0" providerId="AD" clId="Web-{FA3F066A-198D-46B3-8D04-AD3A1FE7192A}" dt="2018-10-16T13:44:22.482" v="2" actId="1076"/>
          <ac:spMkLst>
            <pc:docMk/>
            <pc:sldMk cId="282289692" sldId="259"/>
            <ac:spMk id="86" creationId="{00000000-0000-0000-0000-000000000000}"/>
          </ac:spMkLst>
        </pc:spChg>
        <pc:cxnChg chg="mod">
          <ac:chgData name="Braun Manuel (ASG)" userId="S::manuel.braun@autefa.com::b868ffb3-85e9-4a7b-9e48-25d901738fd0" providerId="AD" clId="Web-{FA3F066A-198D-46B3-8D04-AD3A1FE7192A}" dt="2018-10-16T13:44:22.482" v="2" actId="1076"/>
          <ac:cxnSpMkLst>
            <pc:docMk/>
            <pc:sldMk cId="282289692" sldId="259"/>
            <ac:cxnSpMk id="83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778393B1-7F22-4867-8060-5CB64FC87984}" type="datetimeFigureOut">
              <a:rPr lang="de-DE" smtClean="0"/>
              <a:t>24.02.2020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6908711"/>
            <a:ext cx="7941310" cy="5652582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B6FEAB29-EB91-4FFF-BD02-C193A38161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58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321-F086-4A2F-91FF-2105D1331998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2892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8C74-409B-42BA-B678-9B83561D6E9B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78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F2253-C4D2-4E75-8E1C-6A44BC566AC4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456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0203-1971-4E82-83D4-FAA16ABF70A7}" type="datetime1">
              <a:rPr lang="de-DE" smtClean="0"/>
              <a:t>24.02.2020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053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1569-7285-4A5C-AA06-F35FAF5AB6E7}" type="datetime1">
              <a:rPr lang="de-DE" smtClean="0"/>
              <a:t>24.02.2020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20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59C5-02B4-4BEB-9C8E-7F90CAB3F2C3}" type="datetime1">
              <a:rPr lang="de-DE" smtClean="0"/>
              <a:t>24.02.2020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98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046C-13D2-48EC-8552-19C396308A19}" type="datetime1">
              <a:rPr lang="de-DE" smtClean="0"/>
              <a:t>24.02.2020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82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26E96-9854-4AA4-A7D0-AA82FDB908BF}" type="datetime1">
              <a:rPr lang="de-DE" smtClean="0"/>
              <a:t>24.02.2020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37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49796-04E0-4D57-81AA-D1B479138A00}" type="datetime1">
              <a:rPr lang="de-DE" smtClean="0"/>
              <a:t>24.02.2020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63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35FC3-764D-429E-81B5-8F9263E5568A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479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44EB0-E1CD-4F17-81DE-0E16641C5F81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48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81B64-650E-4DEA-9052-9FC6521F9EB9}" type="datetime1">
              <a:rPr lang="de-DE" smtClean="0"/>
              <a:t>24.02.2020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CD180-B6F1-45E0-BD60-3223F0CEAE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98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b="1" dirty="0" err="1"/>
              <a:t>Vetromeccanica</a:t>
            </a:r>
            <a:r>
              <a:rPr lang="de-DE" b="1" dirty="0"/>
              <a:t> - AUTEFA </a:t>
            </a:r>
            <a:r>
              <a:rPr lang="de-DE" b="1" dirty="0" err="1"/>
              <a:t>communication</a:t>
            </a:r>
            <a:br>
              <a:rPr lang="de-DE" b="1" dirty="0"/>
            </a:br>
            <a:r>
              <a:rPr lang="en-US" sz="1600" b="1" dirty="0"/>
              <a:t>version</a:t>
            </a:r>
            <a:r>
              <a:rPr lang="de-DE" sz="1600" b="1" dirty="0"/>
              <a:t> V2 =15.01.20 </a:t>
            </a:r>
            <a:br>
              <a:rPr lang="de-DE" sz="1600" b="1" dirty="0"/>
            </a:br>
            <a:r>
              <a:rPr lang="de-DE" sz="1600" b="1" dirty="0"/>
              <a:t>= </a:t>
            </a:r>
            <a:r>
              <a:rPr lang="fr-FR" sz="1600" b="1" dirty="0"/>
              <a:t>AUTEFA Control system components </a:t>
            </a:r>
            <a:r>
              <a:rPr lang="fr-FR" sz="1600" b="1" dirty="0" err="1"/>
              <a:t>Alpla</a:t>
            </a:r>
            <a:r>
              <a:rPr lang="fr-FR" sz="1600" b="1" dirty="0"/>
              <a:t> Bowling Green IBSS_V2</a:t>
            </a:r>
            <a:r>
              <a:rPr lang="de-DE" sz="1600" b="1" dirty="0"/>
              <a:t>)</a:t>
            </a:r>
          </a:p>
        </p:txBody>
      </p:sp>
      <p:pic>
        <p:nvPicPr>
          <p:cNvPr id="4" name="Grafik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834" y="449314"/>
            <a:ext cx="1802079" cy="673050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1954975" y="4120490"/>
            <a:ext cx="629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Communication </a:t>
            </a:r>
            <a:r>
              <a:rPr lang="de-DE" dirty="0" err="1"/>
              <a:t>Vetro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</a:t>
            </a:r>
            <a:r>
              <a:rPr lang="de-DE" dirty="0"/>
              <a:t> PLC -&gt; TLO PLC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Communication </a:t>
            </a:r>
            <a:r>
              <a:rPr lang="de-DE" dirty="0" err="1"/>
              <a:t>Vetro</a:t>
            </a:r>
            <a:r>
              <a:rPr lang="de-DE" dirty="0"/>
              <a:t> Line PLC -&gt; </a:t>
            </a:r>
            <a:r>
              <a:rPr lang="de-DE" dirty="0" err="1"/>
              <a:t>Autefa</a:t>
            </a:r>
            <a:r>
              <a:rPr lang="de-DE" dirty="0"/>
              <a:t> </a:t>
            </a:r>
            <a:r>
              <a:rPr lang="de-DE" dirty="0" err="1"/>
              <a:t>Safety</a:t>
            </a:r>
            <a:r>
              <a:rPr lang="de-DE" dirty="0"/>
              <a:t> Control PLC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batch</a:t>
            </a:r>
            <a:r>
              <a:rPr lang="de-DE" dirty="0"/>
              <a:t> </a:t>
            </a:r>
            <a:r>
              <a:rPr lang="de-DE" dirty="0" err="1"/>
              <a:t>handling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42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10675" cy="1325563"/>
          </a:xfrm>
        </p:spPr>
        <p:txBody>
          <a:bodyPr/>
          <a:lstStyle/>
          <a:p>
            <a:pPr algn="ctr"/>
            <a:r>
              <a:rPr lang="de-DE" b="1" dirty="0" err="1"/>
              <a:t>Component</a:t>
            </a:r>
            <a:r>
              <a:rPr lang="de-DE" b="1" dirty="0"/>
              <a:t> </a:t>
            </a:r>
            <a:r>
              <a:rPr lang="de-DE" b="1" dirty="0" err="1"/>
              <a:t>details</a:t>
            </a:r>
            <a:r>
              <a:rPr lang="de-DE" b="1" dirty="0"/>
              <a:t> </a:t>
            </a:r>
            <a:r>
              <a:rPr lang="de-DE" b="1" dirty="0" err="1"/>
              <a:t>Vetro</a:t>
            </a:r>
            <a:r>
              <a:rPr lang="de-DE" b="1" dirty="0"/>
              <a:t> </a:t>
            </a:r>
            <a:r>
              <a:rPr lang="de-DE" b="1" dirty="0" err="1"/>
              <a:t>bottle</a:t>
            </a:r>
            <a:r>
              <a:rPr lang="de-DE" b="1" dirty="0"/>
              <a:t> </a:t>
            </a:r>
            <a:r>
              <a:rPr lang="de-DE" b="1" dirty="0" err="1"/>
              <a:t>turner</a:t>
            </a:r>
            <a:r>
              <a:rPr lang="de-DE" b="1" dirty="0"/>
              <a:t> PLC -&gt; AUTEFA TLO PLC</a:t>
            </a:r>
          </a:p>
        </p:txBody>
      </p:sp>
      <p:sp>
        <p:nvSpPr>
          <p:cNvPr id="4" name="Rechteck 3"/>
          <p:cNvSpPr/>
          <p:nvPr/>
        </p:nvSpPr>
        <p:spPr>
          <a:xfrm>
            <a:off x="1003300" y="1690688"/>
            <a:ext cx="1765300" cy="121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8 x TLO PLC</a:t>
            </a:r>
          </a:p>
          <a:p>
            <a:pPr algn="ctr"/>
            <a:br>
              <a:rPr lang="de-DE" sz="1200" dirty="0"/>
            </a:b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933700" y="1690688"/>
            <a:ext cx="334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Siemens PLC 1500F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063" y="2264175"/>
            <a:ext cx="1076325" cy="40005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003300" y="4329363"/>
            <a:ext cx="1765300" cy="1219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8 x TLO HMI</a:t>
            </a:r>
          </a:p>
          <a:p>
            <a:pPr algn="ctr"/>
            <a:br>
              <a:rPr lang="de-DE" dirty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47" y="4795344"/>
            <a:ext cx="1353322" cy="40418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999124" y="4299778"/>
            <a:ext cx="2608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IPC 12“ </a:t>
            </a:r>
            <a:r>
              <a:rPr lang="de-DE" dirty="0" err="1"/>
              <a:t>for</a:t>
            </a:r>
            <a:r>
              <a:rPr lang="de-DE" dirty="0"/>
              <a:t> HMI</a:t>
            </a:r>
            <a:br>
              <a:rPr lang="de-DE" dirty="0"/>
            </a:b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47" y="5238578"/>
            <a:ext cx="1076325" cy="40005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6096000" y="1702435"/>
            <a:ext cx="1959186" cy="12192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7 x 2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</a:t>
            </a:r>
            <a:r>
              <a:rPr lang="de-DE" dirty="0"/>
              <a:t> PLC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170053" y="1688779"/>
            <a:ext cx="318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Lenze PLC 3200 C</a:t>
            </a:r>
          </a:p>
        </p:txBody>
      </p:sp>
      <p:sp>
        <p:nvSpPr>
          <p:cNvPr id="18" name="Rechteck 17"/>
          <p:cNvSpPr/>
          <p:nvPr/>
        </p:nvSpPr>
        <p:spPr>
          <a:xfrm>
            <a:off x="6083664" y="4299778"/>
            <a:ext cx="1971522" cy="5677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7 x 2 HMI </a:t>
            </a:r>
            <a:r>
              <a:rPr lang="de-DE" dirty="0" err="1"/>
              <a:t>Camera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8368146" y="4299778"/>
            <a:ext cx="321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24" name="Gerader Verbinder 23"/>
          <p:cNvCxnSpPr/>
          <p:nvPr/>
        </p:nvCxnSpPr>
        <p:spPr>
          <a:xfrm flipV="1">
            <a:off x="691376" y="4101393"/>
            <a:ext cx="11285034" cy="11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5772721" y="1479395"/>
            <a:ext cx="0" cy="4959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fik 2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31" y="419977"/>
            <a:ext cx="1802079" cy="673050"/>
          </a:xfrm>
          <a:prstGeom prst="rect">
            <a:avLst/>
          </a:prstGeom>
          <a:noFill/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12CD180-B6F1-45E0-BD60-3223F0CEAEA1}" type="slidenum">
              <a:rPr lang="de-DE" smtClean="0"/>
              <a:t>2</a:t>
            </a:fld>
            <a:endParaRPr lang="de-DE" dirty="0"/>
          </a:p>
        </p:txBody>
      </p:sp>
      <p:sp>
        <p:nvSpPr>
          <p:cNvPr id="19" name="Rechteck 18"/>
          <p:cNvSpPr/>
          <p:nvPr/>
        </p:nvSpPr>
        <p:spPr>
          <a:xfrm>
            <a:off x="6083664" y="3077888"/>
            <a:ext cx="1959186" cy="9925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8 x 1 </a:t>
            </a:r>
          </a:p>
          <a:p>
            <a:pPr algn="ctr"/>
            <a:r>
              <a:rPr lang="de-DE" dirty="0" err="1"/>
              <a:t>guide</a:t>
            </a:r>
            <a:r>
              <a:rPr lang="de-DE" dirty="0"/>
              <a:t> </a:t>
            </a:r>
            <a:r>
              <a:rPr lang="de-DE" dirty="0" err="1"/>
              <a:t>adjustment</a:t>
            </a:r>
            <a:r>
              <a:rPr lang="de-DE" dirty="0"/>
              <a:t> PLC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174675" y="3106562"/>
            <a:ext cx="318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Siemens PLC 1500 (CPU1515)</a:t>
            </a:r>
          </a:p>
        </p:txBody>
      </p:sp>
      <p:sp>
        <p:nvSpPr>
          <p:cNvPr id="23" name="Rechteck 22"/>
          <p:cNvSpPr/>
          <p:nvPr/>
        </p:nvSpPr>
        <p:spPr>
          <a:xfrm>
            <a:off x="6096000" y="5029028"/>
            <a:ext cx="194685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7 x 2 HMI Turner</a:t>
            </a:r>
          </a:p>
        </p:txBody>
      </p:sp>
      <p:sp>
        <p:nvSpPr>
          <p:cNvPr id="25" name="Rechteck 24"/>
          <p:cNvSpPr/>
          <p:nvPr/>
        </p:nvSpPr>
        <p:spPr>
          <a:xfrm>
            <a:off x="6083664" y="5793233"/>
            <a:ext cx="194685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8 x 1 HMI Guide </a:t>
            </a:r>
            <a:r>
              <a:rPr lang="de-DE" dirty="0" err="1"/>
              <a:t>adjustment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8163383" y="2055171"/>
            <a:ext cx="340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>
                <a:highlight>
                  <a:srgbClr val="FFFF00"/>
                </a:highlight>
              </a:rPr>
              <a:t>Remark</a:t>
            </a:r>
            <a:r>
              <a:rPr lang="de-DE" u="sng" dirty="0">
                <a:highlight>
                  <a:srgbClr val="FFFF00"/>
                </a:highlight>
              </a:rPr>
              <a:t>:</a:t>
            </a:r>
          </a:p>
          <a:p>
            <a:r>
              <a:rPr lang="de-DE" dirty="0" err="1">
                <a:highlight>
                  <a:srgbClr val="FFFF00"/>
                </a:highlight>
              </a:rPr>
              <a:t>no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bottle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turners</a:t>
            </a:r>
            <a:r>
              <a:rPr lang="de-DE" dirty="0">
                <a:highlight>
                  <a:srgbClr val="FFFF00"/>
                </a:highlight>
              </a:rPr>
              <a:t> on TLO25</a:t>
            </a:r>
          </a:p>
        </p:txBody>
      </p:sp>
    </p:spTree>
    <p:extLst>
      <p:ext uri="{BB962C8B-B14F-4D97-AF65-F5344CB8AC3E}">
        <p14:creationId xmlns:p14="http://schemas.microsoft.com/office/powerpoint/2010/main" val="98372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614026" y="2868054"/>
            <a:ext cx="1577079" cy="13955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TLO PLC</a:t>
            </a:r>
          </a:p>
          <a:p>
            <a:pPr algn="ctr"/>
            <a:r>
              <a:rPr lang="de-DE" dirty="0"/>
              <a:t>(</a:t>
            </a:r>
            <a:r>
              <a:rPr lang="de-DE" dirty="0" err="1"/>
              <a:t>Trayloaders</a:t>
            </a:r>
            <a:r>
              <a:rPr lang="de-DE" dirty="0"/>
              <a:t> Out) - </a:t>
            </a:r>
            <a:r>
              <a:rPr lang="de-DE" dirty="0" err="1"/>
              <a:t>Profinet</a:t>
            </a:r>
            <a:r>
              <a:rPr lang="de-DE" dirty="0"/>
              <a:t> Master</a:t>
            </a:r>
            <a:br>
              <a:rPr lang="de-DE" dirty="0"/>
            </a:br>
            <a:endParaRPr lang="de-DE" dirty="0"/>
          </a:p>
        </p:txBody>
      </p:sp>
      <p:cxnSp>
        <p:nvCxnSpPr>
          <p:cNvPr id="14" name="Gerader Verbinder 13"/>
          <p:cNvCxnSpPr>
            <a:cxnSpLocks/>
          </p:cNvCxnSpPr>
          <p:nvPr/>
        </p:nvCxnSpPr>
        <p:spPr>
          <a:xfrm flipH="1">
            <a:off x="4437685" y="3451092"/>
            <a:ext cx="6811" cy="2416491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/>
          <p:cNvSpPr/>
          <p:nvPr/>
        </p:nvSpPr>
        <p:spPr>
          <a:xfrm>
            <a:off x="2614026" y="2219001"/>
            <a:ext cx="3420280" cy="4074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accent6">
                    <a:lumMod val="75000"/>
                  </a:schemeClr>
                </a:solidFill>
              </a:rPr>
              <a:t>Profinet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 – I Device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1409949" y="181438"/>
            <a:ext cx="7200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/>
              <a:t>Communication </a:t>
            </a:r>
            <a:r>
              <a:rPr lang="de-DE" sz="4400" dirty="0" err="1"/>
              <a:t>Vetro</a:t>
            </a:r>
            <a:r>
              <a:rPr lang="de-DE" sz="4400" dirty="0"/>
              <a:t> </a:t>
            </a:r>
            <a:r>
              <a:rPr lang="de-DE" sz="4400" dirty="0" err="1"/>
              <a:t>bottle</a:t>
            </a:r>
            <a:r>
              <a:rPr lang="de-DE" sz="4400" dirty="0"/>
              <a:t> </a:t>
            </a:r>
            <a:r>
              <a:rPr lang="de-DE" sz="4400" dirty="0" err="1"/>
              <a:t>turner</a:t>
            </a:r>
            <a:r>
              <a:rPr lang="de-DE" sz="4400" dirty="0"/>
              <a:t> PLC -&gt; AUTEFA TLO PLC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7592895" y="2461377"/>
            <a:ext cx="34082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Bottle</a:t>
            </a:r>
            <a:r>
              <a:rPr lang="de-DE" dirty="0"/>
              <a:t> Turner / Guide </a:t>
            </a:r>
            <a:r>
              <a:rPr lang="de-DE" dirty="0" err="1"/>
              <a:t>adjustments</a:t>
            </a:r>
            <a:r>
              <a:rPr lang="de-DE" dirty="0"/>
              <a:t> PLCs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connected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TLO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profinet</a:t>
            </a:r>
            <a:r>
              <a:rPr lang="de-DE" dirty="0"/>
              <a:t> </a:t>
            </a:r>
            <a:r>
              <a:rPr lang="de-DE" dirty="0" err="1"/>
              <a:t>network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Autefa</a:t>
            </a:r>
            <a:r>
              <a:rPr lang="de-DE" dirty="0"/>
              <a:t> PLC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Profinet</a:t>
            </a:r>
            <a:r>
              <a:rPr lang="de-DE" dirty="0"/>
              <a:t> </a:t>
            </a:r>
            <a:r>
              <a:rPr lang="de-DE" dirty="0" err="1"/>
              <a:t>master</a:t>
            </a:r>
            <a:endParaRPr lang="de-DE" dirty="0"/>
          </a:p>
          <a:p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</a:t>
            </a:r>
            <a:r>
              <a:rPr lang="de-DE" dirty="0"/>
              <a:t> / Guide </a:t>
            </a:r>
            <a:r>
              <a:rPr lang="de-DE" dirty="0" err="1"/>
              <a:t>adjustment</a:t>
            </a:r>
            <a:r>
              <a:rPr lang="de-DE" dirty="0"/>
              <a:t> PLCs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Profinet</a:t>
            </a:r>
            <a:r>
              <a:rPr lang="de-DE" dirty="0"/>
              <a:t> </a:t>
            </a:r>
            <a:r>
              <a:rPr lang="de-DE" dirty="0" err="1"/>
              <a:t>slaves</a:t>
            </a:r>
            <a:endParaRPr lang="de-DE" dirty="0"/>
          </a:p>
        </p:txBody>
      </p:sp>
      <p:pic>
        <p:nvPicPr>
          <p:cNvPr id="95" name="Grafik 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76" y="277829"/>
            <a:ext cx="1802079" cy="673050"/>
          </a:xfrm>
          <a:prstGeom prst="rect">
            <a:avLst/>
          </a:prstGeom>
          <a:noFill/>
        </p:spPr>
      </p:pic>
      <p:cxnSp>
        <p:nvCxnSpPr>
          <p:cNvPr id="53" name="Gerader Verbinder 52"/>
          <p:cNvCxnSpPr>
            <a:cxnSpLocks/>
          </p:cNvCxnSpPr>
          <p:nvPr/>
        </p:nvCxnSpPr>
        <p:spPr>
          <a:xfrm>
            <a:off x="4149021" y="3438990"/>
            <a:ext cx="560748" cy="12102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3</a:t>
            </a:fld>
            <a:endParaRPr lang="de-DE"/>
          </a:p>
        </p:txBody>
      </p:sp>
      <p:sp>
        <p:nvSpPr>
          <p:cNvPr id="31" name="Rechteck 30"/>
          <p:cNvSpPr/>
          <p:nvPr/>
        </p:nvSpPr>
        <p:spPr>
          <a:xfrm>
            <a:off x="4697307" y="2860068"/>
            <a:ext cx="1577080" cy="10431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</a:t>
            </a:r>
            <a:r>
              <a:rPr lang="de-DE" dirty="0"/>
              <a:t> 1</a:t>
            </a:r>
          </a:p>
          <a:p>
            <a:pPr algn="ctr"/>
            <a:r>
              <a:rPr lang="de-DE" sz="1600" dirty="0"/>
              <a:t>PLC – </a:t>
            </a:r>
            <a:r>
              <a:rPr lang="de-DE" sz="1600" dirty="0" err="1"/>
              <a:t>Profinet</a:t>
            </a:r>
            <a:r>
              <a:rPr lang="de-DE" sz="1600" dirty="0"/>
              <a:t> Slave</a:t>
            </a:r>
            <a:br>
              <a:rPr lang="de-DE" sz="1200" dirty="0"/>
            </a:br>
            <a:endParaRPr lang="de-DE" sz="1200" dirty="0"/>
          </a:p>
        </p:txBody>
      </p:sp>
      <p:cxnSp>
        <p:nvCxnSpPr>
          <p:cNvPr id="41" name="Gerader Verbinder 40"/>
          <p:cNvCxnSpPr>
            <a:cxnSpLocks/>
          </p:cNvCxnSpPr>
          <p:nvPr/>
        </p:nvCxnSpPr>
        <p:spPr>
          <a:xfrm>
            <a:off x="4461164" y="4781015"/>
            <a:ext cx="236143" cy="416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hteck 42"/>
          <p:cNvSpPr/>
          <p:nvPr/>
        </p:nvSpPr>
        <p:spPr>
          <a:xfrm>
            <a:off x="4709769" y="4231434"/>
            <a:ext cx="1577080" cy="10431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</a:t>
            </a:r>
            <a:r>
              <a:rPr lang="de-DE" dirty="0"/>
              <a:t> 2</a:t>
            </a:r>
          </a:p>
          <a:p>
            <a:pPr algn="ctr"/>
            <a:r>
              <a:rPr lang="de-DE" sz="1600" dirty="0"/>
              <a:t>PLC – </a:t>
            </a:r>
            <a:r>
              <a:rPr lang="de-DE" sz="1600" dirty="0" err="1"/>
              <a:t>Profinet</a:t>
            </a:r>
            <a:r>
              <a:rPr lang="de-DE" sz="1600" dirty="0"/>
              <a:t> Slave</a:t>
            </a:r>
            <a:br>
              <a:rPr lang="de-DE" sz="1200" dirty="0"/>
            </a:br>
            <a:endParaRPr lang="de-DE" sz="1200" dirty="0"/>
          </a:p>
        </p:txBody>
      </p:sp>
      <p:sp>
        <p:nvSpPr>
          <p:cNvPr id="13" name="Textfeld 12"/>
          <p:cNvSpPr txBox="1"/>
          <p:nvPr/>
        </p:nvSpPr>
        <p:spPr>
          <a:xfrm>
            <a:off x="7592895" y="4636480"/>
            <a:ext cx="36329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Signals </a:t>
            </a:r>
            <a:r>
              <a:rPr lang="de-DE" u="sng" dirty="0" err="1"/>
              <a:t>from</a:t>
            </a:r>
            <a:r>
              <a:rPr lang="de-DE" u="sng" dirty="0"/>
              <a:t> </a:t>
            </a:r>
            <a:r>
              <a:rPr lang="de-DE" u="sng" dirty="0" err="1"/>
              <a:t>bottle</a:t>
            </a:r>
            <a:r>
              <a:rPr lang="de-DE" u="sng" dirty="0"/>
              <a:t> </a:t>
            </a:r>
            <a:r>
              <a:rPr lang="de-DE" u="sng" dirty="0" err="1"/>
              <a:t>turner</a:t>
            </a:r>
            <a:r>
              <a:rPr lang="de-DE" u="sng" dirty="0"/>
              <a:t> PLC: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Counting</a:t>
            </a:r>
            <a:r>
              <a:rPr lang="de-DE" dirty="0"/>
              <a:t> </a:t>
            </a:r>
            <a:r>
              <a:rPr lang="de-DE" dirty="0" err="1"/>
              <a:t>value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No</a:t>
            </a:r>
            <a:r>
              <a:rPr lang="de-DE" dirty="0"/>
              <a:t>.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ejected</a:t>
            </a:r>
            <a:r>
              <a:rPr lang="de-DE" dirty="0"/>
              <a:t> </a:t>
            </a:r>
            <a:r>
              <a:rPr lang="de-DE" dirty="0" err="1"/>
              <a:t>bottles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mode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jam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fault </a:t>
            </a:r>
            <a:r>
              <a:rPr lang="de-DE" dirty="0" err="1"/>
              <a:t>messages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performance</a:t>
            </a:r>
            <a:r>
              <a:rPr lang="de-DE" dirty="0"/>
              <a:t> </a:t>
            </a:r>
            <a:r>
              <a:rPr lang="de-DE" dirty="0" err="1"/>
              <a:t>bits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OEE)</a:t>
            </a:r>
          </a:p>
        </p:txBody>
      </p:sp>
      <p:sp>
        <p:nvSpPr>
          <p:cNvPr id="17" name="Rechteck 16"/>
          <p:cNvSpPr/>
          <p:nvPr/>
        </p:nvSpPr>
        <p:spPr>
          <a:xfrm>
            <a:off x="4697307" y="5441981"/>
            <a:ext cx="1577080" cy="1162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Guide </a:t>
            </a:r>
            <a:r>
              <a:rPr lang="de-DE" dirty="0" err="1"/>
              <a:t>adjustment</a:t>
            </a:r>
            <a:endParaRPr lang="de-DE" dirty="0"/>
          </a:p>
          <a:p>
            <a:pPr algn="ctr"/>
            <a:r>
              <a:rPr lang="de-DE" sz="1600" dirty="0"/>
              <a:t>PLC – </a:t>
            </a:r>
            <a:r>
              <a:rPr lang="de-DE" sz="1600" dirty="0" err="1"/>
              <a:t>Profinet</a:t>
            </a:r>
            <a:r>
              <a:rPr lang="de-DE" sz="1600" dirty="0"/>
              <a:t> Slave</a:t>
            </a:r>
            <a:br>
              <a:rPr lang="de-DE" sz="1200" dirty="0"/>
            </a:br>
            <a:endParaRPr lang="de-DE" sz="1200" dirty="0"/>
          </a:p>
        </p:txBody>
      </p:sp>
      <p:cxnSp>
        <p:nvCxnSpPr>
          <p:cNvPr id="18" name="Gerader Verbinder 17"/>
          <p:cNvCxnSpPr>
            <a:cxnSpLocks/>
          </p:cNvCxnSpPr>
          <p:nvPr/>
        </p:nvCxnSpPr>
        <p:spPr>
          <a:xfrm>
            <a:off x="4437685" y="5867583"/>
            <a:ext cx="272084" cy="12102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238002" y="4708394"/>
            <a:ext cx="340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/>
              <a:t>Remark</a:t>
            </a:r>
            <a:r>
              <a:rPr lang="de-DE" u="sng" dirty="0"/>
              <a:t>:</a:t>
            </a:r>
          </a:p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turners</a:t>
            </a:r>
            <a:r>
              <a:rPr lang="de-DE" dirty="0"/>
              <a:t> on TLO25</a:t>
            </a:r>
          </a:p>
        </p:txBody>
      </p:sp>
    </p:spTree>
    <p:extLst>
      <p:ext uri="{BB962C8B-B14F-4D97-AF65-F5344CB8AC3E}">
        <p14:creationId xmlns:p14="http://schemas.microsoft.com/office/powerpoint/2010/main" val="225704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feld 51"/>
          <p:cNvSpPr txBox="1"/>
          <p:nvPr/>
        </p:nvSpPr>
        <p:spPr>
          <a:xfrm>
            <a:off x="1409949" y="181438"/>
            <a:ext cx="7200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/>
              <a:t>Communication </a:t>
            </a:r>
            <a:r>
              <a:rPr lang="de-DE" sz="4400" dirty="0" err="1"/>
              <a:t>Vetro</a:t>
            </a:r>
            <a:r>
              <a:rPr lang="de-DE" sz="4400" dirty="0"/>
              <a:t> </a:t>
            </a:r>
            <a:r>
              <a:rPr lang="de-DE" sz="4400" dirty="0" err="1"/>
              <a:t>bottle</a:t>
            </a:r>
            <a:r>
              <a:rPr lang="de-DE" sz="4400" dirty="0"/>
              <a:t> </a:t>
            </a:r>
            <a:r>
              <a:rPr lang="de-DE" sz="4400" dirty="0" err="1"/>
              <a:t>turner</a:t>
            </a:r>
            <a:r>
              <a:rPr lang="de-DE" sz="4400" dirty="0"/>
              <a:t> PLC -&gt; AUTEFA TLO PLC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7592895" y="2461377"/>
            <a:ext cx="34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95" name="Grafik 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76" y="277829"/>
            <a:ext cx="1802079" cy="673050"/>
          </a:xfrm>
          <a:prstGeom prst="rect">
            <a:avLst/>
          </a:prstGeom>
          <a:noFill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4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1004315" y="1999414"/>
            <a:ext cx="36656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Signals </a:t>
            </a:r>
            <a:r>
              <a:rPr lang="de-DE" u="sng" dirty="0" err="1"/>
              <a:t>from</a:t>
            </a:r>
            <a:r>
              <a:rPr lang="de-DE" u="sng" dirty="0"/>
              <a:t> </a:t>
            </a:r>
            <a:r>
              <a:rPr lang="de-DE" u="sng" dirty="0" err="1"/>
              <a:t>bottle</a:t>
            </a:r>
            <a:r>
              <a:rPr lang="de-DE" u="sng" dirty="0"/>
              <a:t> </a:t>
            </a:r>
            <a:r>
              <a:rPr lang="de-DE" u="sng" dirty="0" err="1"/>
              <a:t>turner</a:t>
            </a:r>
            <a:r>
              <a:rPr lang="de-DE" u="sng" dirty="0"/>
              <a:t> PLC: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Counting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after </a:t>
            </a:r>
            <a:r>
              <a:rPr lang="de-DE" dirty="0" err="1"/>
              <a:t>turner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No</a:t>
            </a:r>
            <a:r>
              <a:rPr lang="de-DE" dirty="0"/>
              <a:t>.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ejected</a:t>
            </a:r>
            <a:r>
              <a:rPr lang="de-DE" dirty="0"/>
              <a:t> </a:t>
            </a:r>
            <a:r>
              <a:rPr lang="de-DE" dirty="0" err="1"/>
              <a:t>bottles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mode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jam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fault </a:t>
            </a:r>
            <a:r>
              <a:rPr lang="de-DE" dirty="0" err="1"/>
              <a:t>messages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performance</a:t>
            </a:r>
            <a:r>
              <a:rPr lang="de-DE" dirty="0"/>
              <a:t> </a:t>
            </a:r>
            <a:r>
              <a:rPr lang="de-DE" dirty="0" err="1"/>
              <a:t>bits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OEE)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changover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status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type (</a:t>
            </a:r>
            <a:r>
              <a:rPr lang="de-DE" dirty="0" err="1"/>
              <a:t>feedback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colour</a:t>
            </a:r>
            <a:r>
              <a:rPr lang="de-DE" dirty="0"/>
              <a:t> (</a:t>
            </a:r>
            <a:r>
              <a:rPr lang="de-DE" dirty="0" err="1"/>
              <a:t>feedback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speed</a:t>
            </a:r>
            <a:r>
              <a:rPr lang="de-DE" dirty="0"/>
              <a:t> </a:t>
            </a:r>
            <a:r>
              <a:rPr lang="de-DE" dirty="0" err="1"/>
              <a:t>override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5516444" y="1999414"/>
            <a:ext cx="3632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Signals </a:t>
            </a:r>
            <a:r>
              <a:rPr lang="de-DE" u="sng" dirty="0" err="1"/>
              <a:t>to</a:t>
            </a:r>
            <a:r>
              <a:rPr lang="de-DE" u="sng" dirty="0"/>
              <a:t> </a:t>
            </a:r>
            <a:r>
              <a:rPr lang="de-DE" u="sng" dirty="0" err="1"/>
              <a:t>bottle</a:t>
            </a:r>
            <a:r>
              <a:rPr lang="de-DE" u="sng" dirty="0"/>
              <a:t> </a:t>
            </a:r>
            <a:r>
              <a:rPr lang="de-DE" u="sng" dirty="0" err="1"/>
              <a:t>turner</a:t>
            </a:r>
            <a:r>
              <a:rPr lang="de-DE" u="sng" dirty="0"/>
              <a:t> PLC: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changeover</a:t>
            </a:r>
            <a:r>
              <a:rPr lang="de-DE" dirty="0"/>
              <a:t> </a:t>
            </a:r>
            <a:r>
              <a:rPr lang="de-DE" dirty="0" err="1"/>
              <a:t>request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type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colour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reset</a:t>
            </a:r>
            <a:r>
              <a:rPr lang="de-DE" dirty="0"/>
              <a:t> </a:t>
            </a:r>
            <a:r>
              <a:rPr lang="de-DE" dirty="0" err="1"/>
              <a:t>counters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136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feld 51"/>
          <p:cNvSpPr txBox="1"/>
          <p:nvPr/>
        </p:nvSpPr>
        <p:spPr>
          <a:xfrm>
            <a:off x="1409948" y="181438"/>
            <a:ext cx="82674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/>
              <a:t>Communication </a:t>
            </a:r>
            <a:r>
              <a:rPr lang="de-DE" sz="4400" dirty="0" err="1"/>
              <a:t>Vetro</a:t>
            </a:r>
            <a:r>
              <a:rPr lang="de-DE" sz="4400" dirty="0"/>
              <a:t> </a:t>
            </a:r>
            <a:r>
              <a:rPr lang="de-DE" sz="4400" dirty="0" err="1"/>
              <a:t>automatic</a:t>
            </a:r>
            <a:r>
              <a:rPr lang="de-DE" sz="4400" dirty="0"/>
              <a:t> </a:t>
            </a:r>
            <a:r>
              <a:rPr lang="de-DE" sz="4400" dirty="0" err="1"/>
              <a:t>guide</a:t>
            </a:r>
            <a:r>
              <a:rPr lang="de-DE" sz="4400" dirty="0"/>
              <a:t> </a:t>
            </a:r>
            <a:r>
              <a:rPr lang="de-DE" sz="4400" dirty="0" err="1"/>
              <a:t>adjustment</a:t>
            </a:r>
            <a:r>
              <a:rPr lang="de-DE" sz="4400" dirty="0"/>
              <a:t> PLC -&gt; AUTEFA TLO PLC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7592895" y="2461377"/>
            <a:ext cx="34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95" name="Grafik 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76" y="277829"/>
            <a:ext cx="1802079" cy="673050"/>
          </a:xfrm>
          <a:prstGeom prst="rect">
            <a:avLst/>
          </a:prstGeom>
          <a:noFill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5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1056187" y="2754509"/>
            <a:ext cx="36656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Signals </a:t>
            </a:r>
            <a:r>
              <a:rPr lang="de-DE" u="sng" dirty="0" err="1"/>
              <a:t>from</a:t>
            </a:r>
            <a:r>
              <a:rPr lang="de-DE" u="sng" dirty="0"/>
              <a:t> </a:t>
            </a:r>
            <a:r>
              <a:rPr lang="de-DE" u="sng" dirty="0" err="1"/>
              <a:t>guide</a:t>
            </a:r>
            <a:r>
              <a:rPr lang="de-DE" u="sng" dirty="0"/>
              <a:t> </a:t>
            </a:r>
            <a:r>
              <a:rPr lang="de-DE" u="sng" dirty="0" err="1"/>
              <a:t>adjustment</a:t>
            </a:r>
            <a:r>
              <a:rPr lang="de-DE" u="sng" dirty="0"/>
              <a:t> PLC: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mode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r>
              <a:rPr lang="de-DE" dirty="0"/>
              <a:t>fault </a:t>
            </a:r>
            <a:r>
              <a:rPr lang="de-DE" dirty="0" err="1"/>
              <a:t>messages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performance</a:t>
            </a:r>
            <a:r>
              <a:rPr lang="de-DE" dirty="0"/>
              <a:t> </a:t>
            </a:r>
            <a:r>
              <a:rPr lang="de-DE" dirty="0" err="1"/>
              <a:t>bits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OEE)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changover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status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type (</a:t>
            </a:r>
            <a:r>
              <a:rPr lang="de-DE" dirty="0" err="1"/>
              <a:t>feedback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colour</a:t>
            </a:r>
            <a:r>
              <a:rPr lang="de-DE" dirty="0"/>
              <a:t> (</a:t>
            </a:r>
            <a:r>
              <a:rPr lang="de-DE" dirty="0" err="1"/>
              <a:t>feedback</a:t>
            </a:r>
            <a:r>
              <a:rPr lang="de-DE" dirty="0"/>
              <a:t>)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320501" y="2719568"/>
            <a:ext cx="3632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/>
              <a:t>Signals </a:t>
            </a:r>
            <a:r>
              <a:rPr lang="de-DE" u="sng" dirty="0" err="1"/>
              <a:t>to</a:t>
            </a:r>
            <a:r>
              <a:rPr lang="de-DE" u="sng" dirty="0"/>
              <a:t> </a:t>
            </a:r>
            <a:r>
              <a:rPr lang="de-DE" u="sng" dirty="0" err="1"/>
              <a:t>guide</a:t>
            </a:r>
            <a:r>
              <a:rPr lang="de-DE" u="sng" dirty="0"/>
              <a:t> </a:t>
            </a:r>
            <a:r>
              <a:rPr lang="de-DE" u="sng" dirty="0" err="1"/>
              <a:t>adjustment</a:t>
            </a:r>
            <a:r>
              <a:rPr lang="de-DE" u="sng" dirty="0"/>
              <a:t> PLC: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changeover</a:t>
            </a:r>
            <a:r>
              <a:rPr lang="de-DE" dirty="0"/>
              <a:t> </a:t>
            </a:r>
            <a:r>
              <a:rPr lang="de-DE" dirty="0" err="1"/>
              <a:t>request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type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actual</a:t>
            </a:r>
            <a:r>
              <a:rPr lang="de-DE" dirty="0"/>
              <a:t> </a:t>
            </a:r>
            <a:r>
              <a:rPr lang="de-DE" dirty="0" err="1"/>
              <a:t>bottle</a:t>
            </a:r>
            <a:r>
              <a:rPr lang="de-DE" dirty="0"/>
              <a:t> </a:t>
            </a:r>
            <a:r>
              <a:rPr lang="de-DE" dirty="0" err="1"/>
              <a:t>colour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374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10675" cy="1325563"/>
          </a:xfrm>
        </p:spPr>
        <p:txBody>
          <a:bodyPr/>
          <a:lstStyle/>
          <a:p>
            <a:pPr algn="ctr"/>
            <a:r>
              <a:rPr lang="de-DE" b="1" dirty="0" err="1"/>
              <a:t>Component</a:t>
            </a:r>
            <a:r>
              <a:rPr lang="de-DE" b="1" dirty="0"/>
              <a:t> </a:t>
            </a:r>
            <a:r>
              <a:rPr lang="de-DE" b="1" dirty="0" err="1"/>
              <a:t>details</a:t>
            </a:r>
            <a:r>
              <a:rPr lang="de-DE" b="1" dirty="0"/>
              <a:t> </a:t>
            </a:r>
            <a:r>
              <a:rPr lang="de-DE" b="1" dirty="0" err="1"/>
              <a:t>Vetro</a:t>
            </a:r>
            <a:r>
              <a:rPr lang="de-DE" b="1" dirty="0"/>
              <a:t> Line PLC -&gt; AUTEFA SCO PLC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33700" y="1690688"/>
            <a:ext cx="334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Siemens PLC 1500F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063" y="2264175"/>
            <a:ext cx="1076325" cy="40005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003300" y="4329363"/>
            <a:ext cx="1765300" cy="1219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 x Batch Control HMI</a:t>
            </a:r>
          </a:p>
          <a:p>
            <a:pPr algn="ctr"/>
            <a:br>
              <a:rPr lang="de-DE" dirty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47" y="4795344"/>
            <a:ext cx="1353322" cy="40418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999124" y="4299778"/>
            <a:ext cx="2608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IPC 12“ </a:t>
            </a:r>
            <a:r>
              <a:rPr lang="de-DE" dirty="0" err="1"/>
              <a:t>for</a:t>
            </a:r>
            <a:r>
              <a:rPr lang="de-DE" dirty="0"/>
              <a:t> HMI</a:t>
            </a:r>
            <a:br>
              <a:rPr lang="de-DE" dirty="0"/>
            </a:b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47" y="5238578"/>
            <a:ext cx="1076325" cy="40005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6096000" y="1702435"/>
            <a:ext cx="1959186" cy="12192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7 x Line PLC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170053" y="1688779"/>
            <a:ext cx="318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Siemens PLC 1500</a:t>
            </a:r>
          </a:p>
        </p:txBody>
      </p:sp>
      <p:sp>
        <p:nvSpPr>
          <p:cNvPr id="18" name="Rechteck 17"/>
          <p:cNvSpPr/>
          <p:nvPr/>
        </p:nvSpPr>
        <p:spPr>
          <a:xfrm>
            <a:off x="6083664" y="4299778"/>
            <a:ext cx="1959186" cy="12192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7 x HMI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353792" y="4329363"/>
            <a:ext cx="321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TP 900 </a:t>
            </a:r>
            <a:r>
              <a:rPr lang="de-DE" dirty="0" err="1"/>
              <a:t>comfort</a:t>
            </a:r>
            <a:r>
              <a:rPr lang="de-DE" dirty="0"/>
              <a:t> (9‘‘)</a:t>
            </a:r>
          </a:p>
        </p:txBody>
      </p:sp>
      <p:cxnSp>
        <p:nvCxnSpPr>
          <p:cNvPr id="24" name="Gerader Verbinder 23"/>
          <p:cNvCxnSpPr/>
          <p:nvPr/>
        </p:nvCxnSpPr>
        <p:spPr>
          <a:xfrm flipV="1">
            <a:off x="691376" y="4101393"/>
            <a:ext cx="11285034" cy="11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5772721" y="1479395"/>
            <a:ext cx="0" cy="4959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fik 2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31" y="419977"/>
            <a:ext cx="1802079" cy="673050"/>
          </a:xfrm>
          <a:prstGeom prst="rect">
            <a:avLst/>
          </a:prstGeom>
          <a:noFill/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12CD180-B6F1-45E0-BD60-3223F0CEAEA1}" type="slidenum">
              <a:rPr lang="de-DE" smtClean="0"/>
              <a:t>6</a:t>
            </a:fld>
            <a:endParaRPr lang="de-DE"/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330" y="4946109"/>
            <a:ext cx="1076325" cy="400050"/>
          </a:xfrm>
          <a:prstGeom prst="rect">
            <a:avLst/>
          </a:prstGeom>
        </p:spPr>
      </p:pic>
      <p:sp>
        <p:nvSpPr>
          <p:cNvPr id="19" name="Rechteck 18"/>
          <p:cNvSpPr/>
          <p:nvPr/>
        </p:nvSpPr>
        <p:spPr>
          <a:xfrm>
            <a:off x="1085613" y="1708016"/>
            <a:ext cx="1600674" cy="12136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1x SCO PLC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(</a:t>
            </a:r>
            <a:r>
              <a:rPr lang="de-DE" dirty="0" err="1">
                <a:solidFill>
                  <a:schemeClr val="tx1"/>
                </a:solidFill>
              </a:rPr>
              <a:t>Safety</a:t>
            </a:r>
            <a:r>
              <a:rPr lang="de-DE" dirty="0">
                <a:solidFill>
                  <a:schemeClr val="tx1"/>
                </a:solidFill>
              </a:rPr>
              <a:t> Control </a:t>
            </a:r>
            <a:r>
              <a:rPr lang="de-DE" dirty="0" err="1">
                <a:solidFill>
                  <a:schemeClr val="tx1"/>
                </a:solidFill>
              </a:rPr>
              <a:t>Outfeed</a:t>
            </a:r>
            <a:r>
              <a:rPr lang="de-DE" dirty="0">
                <a:solidFill>
                  <a:schemeClr val="tx1"/>
                </a:solidFill>
              </a:rPr>
              <a:t> Side)</a:t>
            </a:r>
          </a:p>
        </p:txBody>
      </p:sp>
    </p:spTree>
    <p:extLst>
      <p:ext uri="{BB962C8B-B14F-4D97-AF65-F5344CB8AC3E}">
        <p14:creationId xmlns:p14="http://schemas.microsoft.com/office/powerpoint/2010/main" val="225081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79814" y="2344042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1 PLC </a:t>
            </a:r>
          </a:p>
          <a:p>
            <a:pPr algn="ctr"/>
            <a:endParaRPr lang="de-DE" dirty="0"/>
          </a:p>
        </p:txBody>
      </p:sp>
      <p:sp>
        <p:nvSpPr>
          <p:cNvPr id="52" name="Textfeld 51"/>
          <p:cNvSpPr txBox="1"/>
          <p:nvPr/>
        </p:nvSpPr>
        <p:spPr>
          <a:xfrm>
            <a:off x="1409949" y="181438"/>
            <a:ext cx="7200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/>
              <a:t>Communication </a:t>
            </a:r>
            <a:r>
              <a:rPr lang="de-DE" sz="4400" dirty="0" err="1"/>
              <a:t>Vetro</a:t>
            </a:r>
            <a:r>
              <a:rPr lang="de-DE" sz="4400" dirty="0"/>
              <a:t> Line PLC -&gt; AUTEFA SCO PLC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7540996" y="2576397"/>
            <a:ext cx="34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95" name="Grafik 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76" y="277829"/>
            <a:ext cx="1802079" cy="673050"/>
          </a:xfrm>
          <a:prstGeom prst="rect">
            <a:avLst/>
          </a:prstGeom>
          <a:noFill/>
        </p:spPr>
      </p:pic>
      <p:cxnSp>
        <p:nvCxnSpPr>
          <p:cNvPr id="53" name="Gerader Verbinder 52"/>
          <p:cNvCxnSpPr>
            <a:cxnSpLocks/>
          </p:cNvCxnSpPr>
          <p:nvPr/>
        </p:nvCxnSpPr>
        <p:spPr>
          <a:xfrm>
            <a:off x="4183588" y="2578983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7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7592895" y="4636480"/>
            <a:ext cx="363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211955" y="3921852"/>
            <a:ext cx="1600674" cy="12136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1x SCO PLC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(</a:t>
            </a:r>
            <a:r>
              <a:rPr lang="de-DE" dirty="0" err="1">
                <a:solidFill>
                  <a:schemeClr val="tx1"/>
                </a:solidFill>
              </a:rPr>
              <a:t>Safety</a:t>
            </a:r>
            <a:r>
              <a:rPr lang="de-DE" dirty="0">
                <a:solidFill>
                  <a:schemeClr val="tx1"/>
                </a:solidFill>
              </a:rPr>
              <a:t> Control </a:t>
            </a:r>
            <a:r>
              <a:rPr lang="de-DE" dirty="0" err="1">
                <a:solidFill>
                  <a:schemeClr val="tx1"/>
                </a:solidFill>
              </a:rPr>
              <a:t>Outfeed</a:t>
            </a:r>
            <a:r>
              <a:rPr lang="de-DE" dirty="0">
                <a:solidFill>
                  <a:schemeClr val="tx1"/>
                </a:solidFill>
              </a:rPr>
              <a:t> Side)</a:t>
            </a:r>
          </a:p>
        </p:txBody>
      </p:sp>
      <p:cxnSp>
        <p:nvCxnSpPr>
          <p:cNvPr id="28" name="Gerader Verbinder 27"/>
          <p:cNvCxnSpPr>
            <a:cxnSpLocks/>
          </p:cNvCxnSpPr>
          <p:nvPr/>
        </p:nvCxnSpPr>
        <p:spPr>
          <a:xfrm>
            <a:off x="4171444" y="3069881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/>
          <p:cNvCxnSpPr>
            <a:cxnSpLocks/>
          </p:cNvCxnSpPr>
          <p:nvPr/>
        </p:nvCxnSpPr>
        <p:spPr>
          <a:xfrm flipH="1">
            <a:off x="4454996" y="2581736"/>
            <a:ext cx="31584" cy="316696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/>
          <p:cNvCxnSpPr>
            <a:cxnSpLocks/>
          </p:cNvCxnSpPr>
          <p:nvPr/>
        </p:nvCxnSpPr>
        <p:spPr>
          <a:xfrm>
            <a:off x="4482283" y="4515048"/>
            <a:ext cx="72967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/>
          <p:cNvSpPr/>
          <p:nvPr/>
        </p:nvSpPr>
        <p:spPr>
          <a:xfrm>
            <a:off x="5157087" y="5320137"/>
            <a:ext cx="1765300" cy="1219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 x Batch Handling HMI</a:t>
            </a:r>
          </a:p>
          <a:p>
            <a:pPr algn="ctr"/>
            <a:br>
              <a:rPr lang="de-DE" dirty="0"/>
            </a:br>
            <a:endParaRPr lang="de-DE" dirty="0"/>
          </a:p>
        </p:txBody>
      </p:sp>
      <p:sp>
        <p:nvSpPr>
          <p:cNvPr id="40" name="Rechteck 39"/>
          <p:cNvSpPr/>
          <p:nvPr/>
        </p:nvSpPr>
        <p:spPr>
          <a:xfrm>
            <a:off x="7745625" y="2304601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21 PLC </a:t>
            </a:r>
          </a:p>
          <a:p>
            <a:pPr algn="ctr"/>
            <a:endParaRPr lang="de-DE" dirty="0"/>
          </a:p>
        </p:txBody>
      </p:sp>
      <p:sp>
        <p:nvSpPr>
          <p:cNvPr id="42" name="Rechteck 41"/>
          <p:cNvSpPr/>
          <p:nvPr/>
        </p:nvSpPr>
        <p:spPr>
          <a:xfrm>
            <a:off x="7745625" y="2845377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22 PLC </a:t>
            </a:r>
          </a:p>
          <a:p>
            <a:pPr algn="ctr"/>
            <a:endParaRPr lang="de-DE" dirty="0"/>
          </a:p>
        </p:txBody>
      </p:sp>
      <p:sp>
        <p:nvSpPr>
          <p:cNvPr id="45" name="Rechteck 44"/>
          <p:cNvSpPr/>
          <p:nvPr/>
        </p:nvSpPr>
        <p:spPr>
          <a:xfrm>
            <a:off x="7745625" y="3381333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23 PLC </a:t>
            </a:r>
          </a:p>
          <a:p>
            <a:pPr algn="ctr"/>
            <a:endParaRPr lang="de-DE" dirty="0"/>
          </a:p>
        </p:txBody>
      </p:sp>
      <p:sp>
        <p:nvSpPr>
          <p:cNvPr id="46" name="Rechteck 45"/>
          <p:cNvSpPr/>
          <p:nvPr/>
        </p:nvSpPr>
        <p:spPr>
          <a:xfrm>
            <a:off x="7745625" y="3934649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24 PLC </a:t>
            </a:r>
          </a:p>
          <a:p>
            <a:pPr algn="ctr"/>
            <a:endParaRPr lang="de-DE" dirty="0"/>
          </a:p>
        </p:txBody>
      </p:sp>
      <p:sp>
        <p:nvSpPr>
          <p:cNvPr id="47" name="Rechteck 46"/>
          <p:cNvSpPr/>
          <p:nvPr/>
        </p:nvSpPr>
        <p:spPr>
          <a:xfrm>
            <a:off x="7745625" y="4500718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25 PLC </a:t>
            </a:r>
          </a:p>
          <a:p>
            <a:pPr algn="ctr"/>
            <a:endParaRPr lang="de-DE" dirty="0"/>
          </a:p>
        </p:txBody>
      </p:sp>
      <p:sp>
        <p:nvSpPr>
          <p:cNvPr id="48" name="Rechteck 47"/>
          <p:cNvSpPr/>
          <p:nvPr/>
        </p:nvSpPr>
        <p:spPr>
          <a:xfrm>
            <a:off x="7745625" y="5666720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27 PLC </a:t>
            </a:r>
          </a:p>
          <a:p>
            <a:pPr algn="ctr"/>
            <a:endParaRPr lang="de-DE" dirty="0"/>
          </a:p>
        </p:txBody>
      </p:sp>
      <p:sp>
        <p:nvSpPr>
          <p:cNvPr id="50" name="Rechteck 49"/>
          <p:cNvSpPr/>
          <p:nvPr/>
        </p:nvSpPr>
        <p:spPr>
          <a:xfrm>
            <a:off x="7745625" y="6204253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28 PLC </a:t>
            </a:r>
          </a:p>
          <a:p>
            <a:pPr algn="ctr"/>
            <a:endParaRPr lang="de-DE" dirty="0"/>
          </a:p>
        </p:txBody>
      </p:sp>
      <p:sp>
        <p:nvSpPr>
          <p:cNvPr id="51" name="Rechteck 50"/>
          <p:cNvSpPr/>
          <p:nvPr/>
        </p:nvSpPr>
        <p:spPr>
          <a:xfrm>
            <a:off x="7745625" y="5077054"/>
            <a:ext cx="2411290" cy="41954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Autefa</a:t>
            </a:r>
            <a:r>
              <a:rPr lang="de-DE" dirty="0"/>
              <a:t> TLO 26 PLC </a:t>
            </a:r>
          </a:p>
          <a:p>
            <a:pPr algn="ctr"/>
            <a:endParaRPr lang="de-DE" dirty="0"/>
          </a:p>
        </p:txBody>
      </p:sp>
      <p:cxnSp>
        <p:nvCxnSpPr>
          <p:cNvPr id="54" name="Gerader Verbinder 53"/>
          <p:cNvCxnSpPr>
            <a:cxnSpLocks/>
          </p:cNvCxnSpPr>
          <p:nvPr/>
        </p:nvCxnSpPr>
        <p:spPr>
          <a:xfrm>
            <a:off x="6812629" y="4500718"/>
            <a:ext cx="729672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cxnSpLocks/>
          </p:cNvCxnSpPr>
          <p:nvPr/>
        </p:nvCxnSpPr>
        <p:spPr>
          <a:xfrm flipH="1">
            <a:off x="7565278" y="2549877"/>
            <a:ext cx="4931" cy="386415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/>
          <p:cNvCxnSpPr>
            <a:cxnSpLocks/>
          </p:cNvCxnSpPr>
          <p:nvPr/>
        </p:nvCxnSpPr>
        <p:spPr>
          <a:xfrm>
            <a:off x="7570208" y="2559891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>
            <a:cxnSpLocks/>
          </p:cNvCxnSpPr>
          <p:nvPr/>
        </p:nvCxnSpPr>
        <p:spPr>
          <a:xfrm>
            <a:off x="7570208" y="3075388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cxnSpLocks/>
          </p:cNvCxnSpPr>
          <p:nvPr/>
        </p:nvCxnSpPr>
        <p:spPr>
          <a:xfrm>
            <a:off x="7592895" y="3618943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r Verbinder 59"/>
          <p:cNvCxnSpPr>
            <a:cxnSpLocks/>
          </p:cNvCxnSpPr>
          <p:nvPr/>
        </p:nvCxnSpPr>
        <p:spPr>
          <a:xfrm>
            <a:off x="7592895" y="4144423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/>
          <p:cNvCxnSpPr>
            <a:cxnSpLocks/>
          </p:cNvCxnSpPr>
          <p:nvPr/>
        </p:nvCxnSpPr>
        <p:spPr>
          <a:xfrm>
            <a:off x="7570208" y="4710492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/>
          <p:cNvCxnSpPr>
            <a:cxnSpLocks/>
          </p:cNvCxnSpPr>
          <p:nvPr/>
        </p:nvCxnSpPr>
        <p:spPr>
          <a:xfrm>
            <a:off x="7558864" y="5286828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/>
          <p:cNvCxnSpPr>
            <a:cxnSpLocks/>
          </p:cNvCxnSpPr>
          <p:nvPr/>
        </p:nvCxnSpPr>
        <p:spPr>
          <a:xfrm>
            <a:off x="7558864" y="5848760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r Verbinder 63"/>
          <p:cNvCxnSpPr>
            <a:cxnSpLocks/>
          </p:cNvCxnSpPr>
          <p:nvPr/>
        </p:nvCxnSpPr>
        <p:spPr>
          <a:xfrm>
            <a:off x="7558864" y="6424393"/>
            <a:ext cx="17013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hteck 65"/>
          <p:cNvSpPr/>
          <p:nvPr/>
        </p:nvSpPr>
        <p:spPr>
          <a:xfrm>
            <a:off x="1772298" y="1574144"/>
            <a:ext cx="3368027" cy="4074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70C0"/>
                </a:solidFill>
              </a:rPr>
              <a:t>Ethernet – Factory Network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79" name="Gerader Verbinder 78"/>
          <p:cNvCxnSpPr>
            <a:cxnSpLocks/>
          </p:cNvCxnSpPr>
          <p:nvPr/>
        </p:nvCxnSpPr>
        <p:spPr>
          <a:xfrm flipH="1">
            <a:off x="6109214" y="5135471"/>
            <a:ext cx="20404" cy="184666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eck 83"/>
          <p:cNvSpPr/>
          <p:nvPr/>
        </p:nvSpPr>
        <p:spPr>
          <a:xfrm>
            <a:off x="6584217" y="1574144"/>
            <a:ext cx="3572698" cy="4074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accent6">
                    <a:lumMod val="75000"/>
                  </a:schemeClr>
                </a:solidFill>
              </a:rPr>
              <a:t>Profinet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accent6">
                    <a:lumMod val="75000"/>
                  </a:schemeClr>
                </a:solidFill>
              </a:rPr>
              <a:t>IDevice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 – Factory Network</a:t>
            </a:r>
          </a:p>
        </p:txBody>
      </p:sp>
      <p:sp>
        <p:nvSpPr>
          <p:cNvPr id="44" name="Rechteck 43"/>
          <p:cNvSpPr/>
          <p:nvPr/>
        </p:nvSpPr>
        <p:spPr>
          <a:xfrm>
            <a:off x="1779814" y="2870856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2 PLC </a:t>
            </a:r>
          </a:p>
          <a:p>
            <a:pPr algn="ctr"/>
            <a:endParaRPr lang="de-DE" dirty="0"/>
          </a:p>
        </p:txBody>
      </p:sp>
      <p:sp>
        <p:nvSpPr>
          <p:cNvPr id="49" name="Rechteck 48"/>
          <p:cNvSpPr/>
          <p:nvPr/>
        </p:nvSpPr>
        <p:spPr>
          <a:xfrm>
            <a:off x="1779816" y="3403915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3 PLC </a:t>
            </a:r>
          </a:p>
          <a:p>
            <a:pPr algn="ctr"/>
            <a:endParaRPr lang="de-DE" dirty="0"/>
          </a:p>
        </p:txBody>
      </p:sp>
      <p:cxnSp>
        <p:nvCxnSpPr>
          <p:cNvPr id="56" name="Gerader Verbinder 55"/>
          <p:cNvCxnSpPr>
            <a:cxnSpLocks/>
          </p:cNvCxnSpPr>
          <p:nvPr/>
        </p:nvCxnSpPr>
        <p:spPr>
          <a:xfrm>
            <a:off x="4183590" y="3638856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/>
          <p:cNvCxnSpPr>
            <a:cxnSpLocks/>
          </p:cNvCxnSpPr>
          <p:nvPr/>
        </p:nvCxnSpPr>
        <p:spPr>
          <a:xfrm>
            <a:off x="4171446" y="4129754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hteck 66"/>
          <p:cNvSpPr/>
          <p:nvPr/>
        </p:nvSpPr>
        <p:spPr>
          <a:xfrm>
            <a:off x="1779816" y="3930729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4 PLC </a:t>
            </a:r>
          </a:p>
          <a:p>
            <a:pPr algn="ctr"/>
            <a:endParaRPr lang="de-DE" dirty="0"/>
          </a:p>
        </p:txBody>
      </p:sp>
      <p:sp>
        <p:nvSpPr>
          <p:cNvPr id="68" name="Rechteck 67"/>
          <p:cNvSpPr/>
          <p:nvPr/>
        </p:nvSpPr>
        <p:spPr>
          <a:xfrm>
            <a:off x="1772888" y="4449934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5 PLC </a:t>
            </a:r>
          </a:p>
          <a:p>
            <a:pPr algn="ctr"/>
            <a:endParaRPr lang="de-DE" dirty="0"/>
          </a:p>
        </p:txBody>
      </p:sp>
      <p:cxnSp>
        <p:nvCxnSpPr>
          <p:cNvPr id="69" name="Gerader Verbinder 68"/>
          <p:cNvCxnSpPr>
            <a:cxnSpLocks/>
          </p:cNvCxnSpPr>
          <p:nvPr/>
        </p:nvCxnSpPr>
        <p:spPr>
          <a:xfrm>
            <a:off x="4176662" y="4684875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cxnSpLocks/>
          </p:cNvCxnSpPr>
          <p:nvPr/>
        </p:nvCxnSpPr>
        <p:spPr>
          <a:xfrm>
            <a:off x="4164518" y="5175773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eck 70"/>
          <p:cNvSpPr/>
          <p:nvPr/>
        </p:nvSpPr>
        <p:spPr>
          <a:xfrm>
            <a:off x="1772888" y="4976748"/>
            <a:ext cx="2381088" cy="4493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Line 6 PLC </a:t>
            </a:r>
          </a:p>
          <a:p>
            <a:pPr algn="ctr"/>
            <a:endParaRPr lang="de-DE" dirty="0"/>
          </a:p>
        </p:txBody>
      </p:sp>
      <p:cxnSp>
        <p:nvCxnSpPr>
          <p:cNvPr id="72" name="Gerader Verbinder 71"/>
          <p:cNvCxnSpPr>
            <a:cxnSpLocks/>
          </p:cNvCxnSpPr>
          <p:nvPr/>
        </p:nvCxnSpPr>
        <p:spPr>
          <a:xfrm>
            <a:off x="4171447" y="5723031"/>
            <a:ext cx="294895" cy="550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hteck 72"/>
          <p:cNvSpPr/>
          <p:nvPr/>
        </p:nvSpPr>
        <p:spPr>
          <a:xfrm>
            <a:off x="1779817" y="5524006"/>
            <a:ext cx="2381088" cy="44938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err="1"/>
              <a:t>Vetro</a:t>
            </a:r>
            <a:r>
              <a:rPr lang="de-DE" dirty="0"/>
              <a:t> </a:t>
            </a:r>
            <a:r>
              <a:rPr lang="de-DE" dirty="0" err="1"/>
              <a:t>Exportline</a:t>
            </a:r>
            <a:r>
              <a:rPr lang="de-DE" dirty="0"/>
              <a:t> 24 PLC 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7799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feld 51"/>
          <p:cNvSpPr txBox="1"/>
          <p:nvPr/>
        </p:nvSpPr>
        <p:spPr>
          <a:xfrm>
            <a:off x="1409949" y="181438"/>
            <a:ext cx="7200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/>
              <a:t>Communication </a:t>
            </a:r>
            <a:r>
              <a:rPr lang="de-DE" sz="4400" dirty="0" err="1"/>
              <a:t>Vetro</a:t>
            </a:r>
            <a:r>
              <a:rPr lang="de-DE" sz="4400" dirty="0"/>
              <a:t> Line PLC -&gt; AUTEFA SCO PLC</a:t>
            </a:r>
          </a:p>
        </p:txBody>
      </p:sp>
      <p:sp>
        <p:nvSpPr>
          <p:cNvPr id="94" name="Textfeld 93"/>
          <p:cNvSpPr txBox="1"/>
          <p:nvPr/>
        </p:nvSpPr>
        <p:spPr>
          <a:xfrm>
            <a:off x="7592895" y="2461377"/>
            <a:ext cx="34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95" name="Grafik 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76" y="277829"/>
            <a:ext cx="1802079" cy="673050"/>
          </a:xfrm>
          <a:prstGeom prst="rect">
            <a:avLst/>
          </a:prstGeom>
          <a:noFill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8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638300" y="2686050"/>
            <a:ext cx="8763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dirty="0"/>
              <a:t>The data transfer between the AUTEFA PLCs and the VETRO-system will be implemented using standard </a:t>
            </a:r>
            <a:r>
              <a:rPr lang="en-US" b="1" dirty="0"/>
              <a:t>Ethernet TCP / IP “socket”</a:t>
            </a:r>
            <a:r>
              <a:rPr lang="en-US" dirty="0"/>
              <a:t> </a:t>
            </a:r>
            <a:r>
              <a:rPr lang="en-US" b="1" dirty="0"/>
              <a:t>communication protocol.</a:t>
            </a:r>
            <a:r>
              <a:rPr lang="en-US" dirty="0"/>
              <a:t> </a:t>
            </a:r>
            <a:endParaRPr lang="de-DE" dirty="0"/>
          </a:p>
          <a:p>
            <a:pPr hangingPunct="0"/>
            <a:r>
              <a:rPr lang="en-US" dirty="0"/>
              <a:t>Telegram length is always 100bytes due to requirements on VETRO side (Allen Bradley PLC, T_COMM blocks).</a:t>
            </a:r>
          </a:p>
          <a:p>
            <a:pPr hangingPunct="0"/>
            <a:endParaRPr lang="en-US" dirty="0"/>
          </a:p>
          <a:p>
            <a:pPr hangingPunct="0"/>
            <a:r>
              <a:rPr lang="en-US" dirty="0"/>
              <a:t>Please refer to document “Vetro_communication_vx.y.docx”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691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 err="1"/>
              <a:t>History</a:t>
            </a:r>
            <a:r>
              <a:rPr lang="de-DE" u="sng" dirty="0"/>
              <a:t>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V1.0	initial </a:t>
            </a:r>
            <a:r>
              <a:rPr lang="de-DE" dirty="0" err="1"/>
              <a:t>draft</a:t>
            </a:r>
            <a:r>
              <a:rPr lang="de-DE" dirty="0"/>
              <a:t> </a:t>
            </a:r>
            <a:r>
              <a:rPr lang="de-DE" dirty="0" err="1"/>
              <a:t>January</a:t>
            </a:r>
            <a:r>
              <a:rPr lang="de-DE" dirty="0"/>
              <a:t>, 8th, 2020</a:t>
            </a:r>
          </a:p>
          <a:p>
            <a:r>
              <a:rPr lang="de-DE" dirty="0"/>
              <a:t>V2.0	update after </a:t>
            </a:r>
            <a:r>
              <a:rPr lang="de-DE" dirty="0" err="1"/>
              <a:t>meeting</a:t>
            </a:r>
            <a:r>
              <a:rPr lang="de-DE" dirty="0"/>
              <a:t> at </a:t>
            </a:r>
            <a:r>
              <a:rPr lang="de-DE" dirty="0" err="1"/>
              <a:t>Autefa</a:t>
            </a:r>
            <a:r>
              <a:rPr lang="de-DE" dirty="0"/>
              <a:t> on </a:t>
            </a:r>
            <a:r>
              <a:rPr lang="de-DE" dirty="0" err="1"/>
              <a:t>January</a:t>
            </a:r>
            <a:r>
              <a:rPr lang="de-DE" dirty="0"/>
              <a:t>, 14th, 2020</a:t>
            </a:r>
          </a:p>
          <a:p>
            <a:r>
              <a:rPr lang="de-DE" dirty="0"/>
              <a:t>V3.0	update </a:t>
            </a:r>
            <a:r>
              <a:rPr lang="de-DE" dirty="0" err="1"/>
              <a:t>including</a:t>
            </a:r>
            <a:r>
              <a:rPr lang="de-DE" dirty="0"/>
              <a:t> </a:t>
            </a:r>
            <a:r>
              <a:rPr lang="de-DE" dirty="0" err="1"/>
              <a:t>Vetro</a:t>
            </a:r>
            <a:r>
              <a:rPr lang="de-DE" dirty="0"/>
              <a:t> </a:t>
            </a:r>
            <a:r>
              <a:rPr lang="de-DE" dirty="0" err="1"/>
              <a:t>Exportline</a:t>
            </a:r>
            <a:r>
              <a:rPr lang="de-DE" dirty="0"/>
              <a:t> PLC, </a:t>
            </a:r>
            <a:r>
              <a:rPr lang="de-DE" dirty="0" err="1"/>
              <a:t>February</a:t>
            </a:r>
            <a:r>
              <a:rPr lang="de-DE" dirty="0"/>
              <a:t> 24th, 2020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180-B6F1-45E0-BD60-3223F0CEAEA1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95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DocumentDate xmlns="4a02edf7-6854-4cad-b6b0-97f77c095be8">2018-03-15T09:56:57+00:00</ASDocumentDate>
    <ASDocumentType xmlns="4a02edf7-6854-4cad-b6b0-97f77c095be8" xsi:nil="true"/>
    <Departments xmlns="4a02edf7-6854-4cad-b6b0-97f77c095be8"/>
    <ASAuthor xmlns="4a02edf7-6854-4cad-b6b0-97f77c095be8">
      <UserInfo>
        <DisplayName/>
        <AccountId xsi:nil="true"/>
        <AccountType/>
      </UserInfo>
    </ASAuthor>
    <ASMachineTypes xmlns="4a02edf7-6854-4cad-b6b0-97f77c095be8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utefa-Document" ma:contentTypeID="0x010100C29825D23977CB4BA870B061DA06E6E200C1B2756B57216D4F97F5495C98733C55" ma:contentTypeVersion="8" ma:contentTypeDescription="" ma:contentTypeScope="" ma:versionID="75e829eb47f0d62add54dd9208fdb74f">
  <xsd:schema xmlns:xsd="http://www.w3.org/2001/XMLSchema" xmlns:xs="http://www.w3.org/2001/XMLSchema" xmlns:p="http://schemas.microsoft.com/office/2006/metadata/properties" xmlns:ns2="4a02edf7-6854-4cad-b6b0-97f77c095be8" xmlns:ns3="21992392-5647-4861-a31e-8679489cc614" xmlns:ns4="1ff4fcb6-40f1-4f6b-8a9c-3951d3c9d55c" targetNamespace="http://schemas.microsoft.com/office/2006/metadata/properties" ma:root="true" ma:fieldsID="c4280461ad6a8110313c7115f9df20ec" ns2:_="" ns3:_="" ns4:_="">
    <xsd:import namespace="4a02edf7-6854-4cad-b6b0-97f77c095be8"/>
    <xsd:import namespace="21992392-5647-4861-a31e-8679489cc614"/>
    <xsd:import namespace="1ff4fcb6-40f1-4f6b-8a9c-3951d3c9d55c"/>
    <xsd:element name="properties">
      <xsd:complexType>
        <xsd:sequence>
          <xsd:element name="documentManagement">
            <xsd:complexType>
              <xsd:all>
                <xsd:element ref="ns2:ASAuthor" minOccurs="0"/>
                <xsd:element ref="ns2:ASDocumentDate" minOccurs="0"/>
                <xsd:element ref="ns2:ASMachineTypes" minOccurs="0"/>
                <xsd:element ref="ns2:Departments" minOccurs="0"/>
                <xsd:element ref="ns2:ASDocumentType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2edf7-6854-4cad-b6b0-97f77c095be8" elementFormDefault="qualified">
    <xsd:import namespace="http://schemas.microsoft.com/office/2006/documentManagement/types"/>
    <xsd:import namespace="http://schemas.microsoft.com/office/infopath/2007/PartnerControls"/>
    <xsd:element name="ASAuthor" ma:index="2" nillable="true" ma:displayName="DocumentAuthor" ma:list="UserInfo" ma:SharePointGroup="0" ma:internalName="ASAuth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SDocumentDate" ma:index="3" nillable="true" ma:displayName="DocumentDate" ma:default="[today]" ma:format="DateOnly" ma:internalName="ASDocumentDate" ma:readOnly="false">
      <xsd:simpleType>
        <xsd:restriction base="dms:DateTime"/>
      </xsd:simpleType>
    </xsd:element>
    <xsd:element name="ASMachineTypes" ma:index="4" nillable="true" ma:displayName="MachineTypes" ma:list="{c6adec26-3118-4b65-a695-b2ac0d2ac245}" ma:internalName="ASMachineTypes" ma:readOnly="false" ma:showField="Title" ma:web="4a02edf7-6854-4cad-b6b0-97f77c095b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epartments" ma:index="5" nillable="true" ma:displayName="Departments" ma:list="{fe56f53f-933c-41b6-8c91-42f9be002ff0}" ma:internalName="Departments0" ma:readOnly="false" ma:showField="Title" ma:web="4a02edf7-6854-4cad-b6b0-97f77c095b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DocumentType" ma:index="6" nillable="true" ma:displayName="DocumentType" ma:list="{ed3a4731-94aa-4086-87ac-e3d5f2e99f5a}" ma:internalName="ASDocumentType" ma:readOnly="false" ma:showField="Title" ma:web="4a02edf7-6854-4cad-b6b0-97f77c095be8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992392-5647-4861-a31e-8679489cc61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f4fcb6-40f1-4f6b-8a9c-3951d3c9d5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A643CD-CB7C-4A11-AE4B-885EA78A0F77}">
  <ds:schemaRefs>
    <ds:schemaRef ds:uri="http://purl.org/dc/elements/1.1/"/>
    <ds:schemaRef ds:uri="http://purl.org/dc/dcmitype/"/>
    <ds:schemaRef ds:uri="1ff4fcb6-40f1-4f6b-8a9c-3951d3c9d55c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21992392-5647-4861-a31e-8679489cc614"/>
    <ds:schemaRef ds:uri="4a02edf7-6854-4cad-b6b0-97f77c095be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5FF92B8-1A42-414D-ADEE-080E1E4044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2edf7-6854-4cad-b6b0-97f77c095be8"/>
    <ds:schemaRef ds:uri="21992392-5647-4861-a31e-8679489cc614"/>
    <ds:schemaRef ds:uri="1ff4fcb6-40f1-4f6b-8a9c-3951d3c9d5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5A7D8A-4EC9-4E4C-824E-635B52D8D5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</Words>
  <Application>Microsoft Office PowerPoint</Application>
  <PresentationFormat>Breitbild</PresentationFormat>
  <Paragraphs>128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Vetromeccanica - AUTEFA communication version V2 =15.01.20  = AUTEFA Control system components Alpla Bowling Green IBSS_V2)</vt:lpstr>
      <vt:lpstr>Component details Vetro bottle turner PLC -&gt; AUTEFA TLO PLC</vt:lpstr>
      <vt:lpstr>PowerPoint-Präsentation</vt:lpstr>
      <vt:lpstr>PowerPoint-Präsentation</vt:lpstr>
      <vt:lpstr>PowerPoint-Präsentation</vt:lpstr>
      <vt:lpstr>Component details Vetro Line PLC -&gt; AUTEFA SCO PLC</vt:lpstr>
      <vt:lpstr>PowerPoint-Präsentation</vt:lpstr>
      <vt:lpstr>PowerPoint-Präsentation</vt:lpstr>
      <vt:lpstr>History: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AUTEFA Control system components</dc:title>
  <dc:creator>Braun Manuel (ASG)</dc:creator>
  <cp:lastModifiedBy>Osswald Ulrich (ASG)</cp:lastModifiedBy>
  <cp:revision>107</cp:revision>
  <cp:lastPrinted>2019-03-12T07:47:09Z</cp:lastPrinted>
  <dcterms:created xsi:type="dcterms:W3CDTF">2017-10-12T07:23:17Z</dcterms:created>
  <dcterms:modified xsi:type="dcterms:W3CDTF">2020-02-24T09:42:35Z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0x010100C29825D23977CB4BA870B061DA06E6E200C1B2756B57216D4F97F5495C98733C55</vt:lpwstr>
  </property>
</Properties>
</file>